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5" r:id="rId3"/>
    <p:sldId id="257" r:id="rId4"/>
    <p:sldId id="258" r:id="rId5"/>
    <p:sldId id="259" r:id="rId6"/>
    <p:sldId id="260" r:id="rId7"/>
    <p:sldId id="261" r:id="rId8"/>
    <p:sldId id="266" r:id="rId9"/>
    <p:sldId id="268" r:id="rId10"/>
    <p:sldId id="263" r:id="rId11"/>
    <p:sldId id="264"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7836" autoAdjust="0"/>
  </p:normalViewPr>
  <p:slideViewPr>
    <p:cSldViewPr>
      <p:cViewPr varScale="1">
        <p:scale>
          <a:sx n="75" d="100"/>
          <a:sy n="75" d="100"/>
        </p:scale>
        <p:origin x="-123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410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8E0B3AD-3063-4AB0-ACCD-6D000F712B5D}" type="slidenum">
              <a:rPr lang="en-US" altLang="en-US"/>
              <a:pPr/>
              <a:t>‹#›</a:t>
            </a:fld>
            <a:endParaRPr lang="en-US" altLang="en-US"/>
          </a:p>
        </p:txBody>
      </p:sp>
    </p:spTree>
    <p:extLst>
      <p:ext uri="{BB962C8B-B14F-4D97-AF65-F5344CB8AC3E}">
        <p14:creationId xmlns:p14="http://schemas.microsoft.com/office/powerpoint/2010/main" val="143867960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B43FA4-825B-4FB4-8686-AA8218CD494C}" type="slidenum">
              <a:rPr lang="en-US" altLang="en-US"/>
              <a:pPr/>
              <a:t>3</a:t>
            </a:fld>
            <a:endParaRPr lang="en-US" altLang="en-US"/>
          </a:p>
        </p:txBody>
      </p:sp>
      <p:sp>
        <p:nvSpPr>
          <p:cNvPr id="5122" name="Rectangle 2"/>
          <p:cNvSpPr>
            <a:spLocks noRot="1" noChangeArrowheads="1" noTextEdit="1"/>
          </p:cNvSpPr>
          <p:nvPr>
            <p:ph type="sldImg"/>
          </p:nvPr>
        </p:nvSpPr>
        <p:spPr>
          <a:ln/>
        </p:spPr>
      </p:sp>
      <p:sp>
        <p:nvSpPr>
          <p:cNvPr id="5123" name="Rectangle 3"/>
          <p:cNvSpPr>
            <a:spLocks noGrp="1" noChangeArrowheads="1"/>
          </p:cNvSpPr>
          <p:nvPr>
            <p:ph type="body" idx="1"/>
          </p:nvPr>
        </p:nvSpPr>
        <p:spPr/>
        <p:txBody>
          <a:bodyPr/>
          <a:lstStyle/>
          <a:p>
            <a:r>
              <a:rPr lang="en-US" altLang="en-US"/>
              <a:t>The lens focuses light into a focal plane at the retina.  The retina contains photoreceptor cells called rods and cones that transduce the electromagnetic signal into an electrophysiological signal which travels to the brain and is interpreted.  Light entering the eye from the center of the visual field strikes at the fovea, a specialized region with densely packed cone photoreceptor cells.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D0D402-E37E-4B83-8E93-919B3E8BA849}" type="slidenum">
              <a:rPr lang="en-US" altLang="en-US"/>
              <a:pPr/>
              <a:t>4</a:t>
            </a:fld>
            <a:endParaRPr lang="en-US" altLang="en-US"/>
          </a:p>
        </p:txBody>
      </p:sp>
      <p:sp>
        <p:nvSpPr>
          <p:cNvPr id="7170" name="Rectangle 2"/>
          <p:cNvSpPr>
            <a:spLocks noRot="1" noChangeArrowheads="1" noTextEdit="1"/>
          </p:cNvSpPr>
          <p:nvPr>
            <p:ph type="sldImg"/>
          </p:nvPr>
        </p:nvSpPr>
        <p:spPr>
          <a:ln/>
        </p:spPr>
      </p:sp>
      <p:sp>
        <p:nvSpPr>
          <p:cNvPr id="7171" name="Rectangle 3"/>
          <p:cNvSpPr>
            <a:spLocks noGrp="1" noChangeArrowheads="1"/>
          </p:cNvSpPr>
          <p:nvPr>
            <p:ph type="body" idx="1"/>
          </p:nvPr>
        </p:nvSpPr>
        <p:spPr/>
        <p:txBody>
          <a:bodyPr/>
          <a:lstStyle/>
          <a:p>
            <a:r>
              <a:rPr lang="en-US" altLang="en-US"/>
              <a:t>Rods and cones are two types of neurons in the photoreceptor layer of the retina.  Cones are used for color vision, since there are three types, which are activated by light in the green, red, and blue wavelengths.  Rods do not distinguish light based on wavelength; they are just simple light detectors.  Rods are used most heavily in night vision.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51836E-7A07-4617-9C09-60480A76466F}" type="slidenum">
              <a:rPr lang="en-US" altLang="en-US"/>
              <a:pPr/>
              <a:t>5</a:t>
            </a:fld>
            <a:endParaRPr lang="en-US" altLang="en-US"/>
          </a:p>
        </p:txBody>
      </p:sp>
      <p:sp>
        <p:nvSpPr>
          <p:cNvPr id="9218" name="Rectangle 2"/>
          <p:cNvSpPr>
            <a:spLocks noRo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altLang="en-US"/>
              <a:t>Rhodopsin is a trans-membrane protein present in photoreceptor cells which contains the chromophore retinal.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EF5C8B-7D9E-442D-8FC0-D0DBF4E78220}" type="slidenum">
              <a:rPr lang="en-US" altLang="en-US"/>
              <a:pPr/>
              <a:t>6</a:t>
            </a:fld>
            <a:endParaRPr lang="en-US" altLang="en-US"/>
          </a:p>
        </p:txBody>
      </p:sp>
      <p:sp>
        <p:nvSpPr>
          <p:cNvPr id="11266" name="Rectangle 2"/>
          <p:cNvSpPr>
            <a:spLocks noRot="1" noChangeArrowheads="1" noTextEdit="1"/>
          </p:cNvSpPr>
          <p:nvPr>
            <p:ph type="sldImg"/>
          </p:nvPr>
        </p:nvSpPr>
        <p:spPr>
          <a:ln/>
        </p:spPr>
      </p:sp>
      <p:sp>
        <p:nvSpPr>
          <p:cNvPr id="11267" name="Rectangle 3"/>
          <p:cNvSpPr>
            <a:spLocks noGrp="1" noChangeArrowheads="1"/>
          </p:cNvSpPr>
          <p:nvPr>
            <p:ph type="body" idx="1"/>
          </p:nvPr>
        </p:nvSpPr>
        <p:spPr/>
        <p:txBody>
          <a:bodyPr/>
          <a:lstStyle/>
          <a:p>
            <a:r>
              <a:rPr lang="en-US" altLang="en-US"/>
              <a:t>When in the 11-cis-retinal conformation and struck by a photon, the energy imparted by the photon changes its conformation to all trans-retinal.  This induces a change in the conformation of Rhodopsin with two results: 1) activation of the G-protein transducin, which initiates a cascade of reactions that eventually lead to changes in transmembrane voltage and the release of neurotransmitters (a neural signal is sent towards the brain).  2)  The all-trans retinal is ejected from the rhodopsin protein, and at some time later, an 11-cis-retinal molecule binds with rhodopsin.  Once all-trans retinal is ejected from the rhodopsin protein, it is unavailable for transducing the light signal (it is “bleached).  It is transported to the epithelial cells, where it is reduced to all-trans-retinol (Vitamin A), which is the precursor for synthesis of 11-cis retinal.</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EF473D-37D1-49A6-B4A0-79D7392BEFAD}" type="slidenum">
              <a:rPr lang="en-US" altLang="en-US"/>
              <a:pPr/>
              <a:t>7</a:t>
            </a:fld>
            <a:endParaRPr lang="en-US" altLang="en-US"/>
          </a:p>
        </p:txBody>
      </p:sp>
      <p:sp>
        <p:nvSpPr>
          <p:cNvPr id="13314" name="Rectangle 2"/>
          <p:cNvSpPr>
            <a:spLocks noRot="1" noChangeArrowheads="1" noTextEdit="1"/>
          </p:cNvSpPr>
          <p:nvPr>
            <p:ph type="sldImg"/>
          </p:nvPr>
        </p:nvSpPr>
        <p:spPr>
          <a:ln/>
        </p:spPr>
      </p:sp>
      <p:sp>
        <p:nvSpPr>
          <p:cNvPr id="13315" name="Rectangle 3"/>
          <p:cNvSpPr>
            <a:spLocks noGrp="1" noChangeArrowheads="1"/>
          </p:cNvSpPr>
          <p:nvPr>
            <p:ph type="body" idx="1"/>
          </p:nvPr>
        </p:nvSpPr>
        <p:spPr/>
        <p:txBody>
          <a:bodyPr/>
          <a:lstStyle/>
          <a:p>
            <a:r>
              <a:rPr lang="en-US" altLang="en-US"/>
              <a:t>After being struck by a photon, the conformational change in Rhodopsin kicks off an intracellular cascade that eventually changes the membrane potential of the photoreceptor cell, which alters the neurotransmitter release onto bipolar cells, thus propagating the signal to the next level of processing in the retina.</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7A8379-D4D9-4FD6-86B8-81E155D9CAF9}" type="slidenum">
              <a:rPr lang="en-US" altLang="en-US"/>
              <a:pPr/>
              <a:t>8</a:t>
            </a:fld>
            <a:endParaRPr lang="en-US" altLang="en-US"/>
          </a:p>
        </p:txBody>
      </p:sp>
      <p:sp>
        <p:nvSpPr>
          <p:cNvPr id="21506" name="Rectangle 2"/>
          <p:cNvSpPr>
            <a:spLocks noRot="1" noChangeArrowheads="1" noTextEdit="1"/>
          </p:cNvSpPr>
          <p:nvPr>
            <p:ph type="sldImg"/>
          </p:nvPr>
        </p:nvSpPr>
        <p:spPr>
          <a:ln/>
        </p:spPr>
      </p:sp>
      <p:sp>
        <p:nvSpPr>
          <p:cNvPr id="21507" name="Rectangle 3"/>
          <p:cNvSpPr>
            <a:spLocks noGrp="1" noChangeArrowheads="1"/>
          </p:cNvSpPr>
          <p:nvPr>
            <p:ph type="body" idx="1"/>
          </p:nvPr>
        </p:nvSpPr>
        <p:spPr/>
        <p:txBody>
          <a:bodyPr/>
          <a:lstStyle/>
          <a:p>
            <a:r>
              <a:rPr lang="en-US" altLang="en-US"/>
              <a:t>Dark adaptation is the process of “bleached” rhodopsin becoming “unbleached”, and thus, increasing the sensitivity of the eye for light detection.</a:t>
            </a:r>
          </a:p>
          <a:p>
            <a:endParaRPr lang="en-US" altLang="en-US"/>
          </a:p>
          <a:p>
            <a:r>
              <a:rPr lang="en-US" altLang="en-US"/>
              <a:t>This bleaching occurs on a per-rhodopsin molecule basis; so every photoreceptor cell adapts separately from every other.  Which also means that each eye adapts separately.  You could use an eye patch over your observing eye and view charts with bright white light and it would not affect your dark adaptation of your observing eye.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1CC859-B199-4251-ABFB-878096533C9F}" type="slidenum">
              <a:rPr lang="en-US" altLang="en-US"/>
              <a:pPr/>
              <a:t>9</a:t>
            </a:fld>
            <a:endParaRPr lang="en-US" altLang="en-US"/>
          </a:p>
        </p:txBody>
      </p:sp>
      <p:sp>
        <p:nvSpPr>
          <p:cNvPr id="25602" name="Rectangle 2"/>
          <p:cNvSpPr>
            <a:spLocks noRot="1" noChangeArrowheads="1" noTextEdit="1"/>
          </p:cNvSpPr>
          <p:nvPr>
            <p:ph type="sldImg"/>
          </p:nvPr>
        </p:nvSpPr>
        <p:spPr>
          <a:ln/>
        </p:spPr>
      </p:sp>
      <p:sp>
        <p:nvSpPr>
          <p:cNvPr id="25603" name="Rectangle 3"/>
          <p:cNvSpPr>
            <a:spLocks noGrp="1" noChangeArrowheads="1"/>
          </p:cNvSpPr>
          <p:nvPr>
            <p:ph type="body" idx="1"/>
          </p:nvPr>
        </p:nvSpPr>
        <p:spPr/>
        <p:txBody>
          <a:bodyPr/>
          <a:lstStyle/>
          <a:p>
            <a:r>
              <a:rPr lang="en-US" altLang="en-US"/>
              <a:t>There are four kinds of opsins in humans: rhodopsin, used in rods, and three kinds of “cone opsins”, or photopsins.</a:t>
            </a:r>
          </a:p>
          <a:p>
            <a:r>
              <a:rPr lang="en-US" altLang="en-US"/>
              <a:t>Rods use the dye rhodopsin, and have peak light sensitivity at a wavelength of about 498 nm, in the blue-green part of the spectrum.</a:t>
            </a:r>
          </a:p>
          <a:p>
            <a:r>
              <a:rPr lang="en-US" altLang="en-US"/>
              <a:t>L cones, also called red cones, use the dye prophyropsin (photopsin I) and have peak sensitivity at about 564 nm, in the yellow-orange part of the spectrum.</a:t>
            </a:r>
          </a:p>
          <a:p>
            <a:r>
              <a:rPr lang="en-US" altLang="en-US"/>
              <a:t>M cones, also called green cones, use the dye iodopsin (photopsin II) and have peak sensitivity at about 533 nm, in the yellow-green part of the spectrum.</a:t>
            </a:r>
          </a:p>
          <a:p>
            <a:r>
              <a:rPr lang="en-US" altLang="en-US"/>
              <a:t>S cones, also called blue cones, use the dye cyanopsin (photopsin III) and have peak sensitivity at about 437 nm, in the violet part of the spectrum.</a:t>
            </a:r>
          </a:p>
          <a:p>
            <a:r>
              <a:rPr lang="en-US" altLang="en-US"/>
              <a:t>The rhodopsin in rods is almost completely insensitive to light above a wavelength of about 620-640 nm, so even a bright red LED flashlight will only activate cones, but not rods.  Rhodopsin sensitivity peaks very close to the 486 nm H-Beta and 496/501 nm O-III lines emitted by many nebulae. Were it not for this coincidence, many faint fuzzies would be even fainter.</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2C90DD-B4A0-4FE3-AC1C-0556E1BCDF4F}" type="slidenum">
              <a:rPr lang="en-US" altLang="en-US"/>
              <a:pPr/>
              <a:t>10</a:t>
            </a:fld>
            <a:endParaRPr lang="en-US" altLang="en-US"/>
          </a:p>
        </p:txBody>
      </p:sp>
      <p:sp>
        <p:nvSpPr>
          <p:cNvPr id="17410" name="Rectangle 2"/>
          <p:cNvSpPr>
            <a:spLocks noRot="1" noChangeArrowheads="1" noTextEdit="1"/>
          </p:cNvSpPr>
          <p:nvPr>
            <p:ph type="sldImg"/>
          </p:nvPr>
        </p:nvSpPr>
        <p:spPr>
          <a:ln/>
        </p:spPr>
      </p:sp>
      <p:sp>
        <p:nvSpPr>
          <p:cNvPr id="17411" name="Rectangle 3"/>
          <p:cNvSpPr>
            <a:spLocks noGrp="1" noChangeArrowheads="1"/>
          </p:cNvSpPr>
          <p:nvPr>
            <p:ph type="body" idx="1"/>
          </p:nvPr>
        </p:nvSpPr>
        <p:spPr/>
        <p:txBody>
          <a:bodyPr/>
          <a:lstStyle/>
          <a:p>
            <a:r>
              <a:rPr lang="en-US" altLang="en-US"/>
              <a:t>The distribution of rods and cones across the surface of the retina is not uniform – cones are clustered much more densely around the fovea, while rods are much more dense around the periphery of the retina.  The fovea only occupies about 2 degrees of visual field – less than 0.01% of the total area of the retina.</a:t>
            </a:r>
          </a:p>
          <a:p>
            <a:r>
              <a:rPr lang="en-US" altLang="en-US"/>
              <a:t>The human retina contains about 125-130 million rods, but only about 6-7 million cones.  At the fovea, cones are packed in at about 200,000 per square millimeter, with almost no rods in the fovea, but rods are about 90,000 per square millimeter outside the fovea.  Rods and cones connect to bipolar cells, which connect to ganglion cells, which project into the visual cortex.  But the signal from rods is highly convergent, so you get much better spatial resolution with cones than with rods.</a:t>
            </a:r>
          </a:p>
          <a:p>
            <a:r>
              <a:rPr lang="en-US" altLang="en-US"/>
              <a:t>Rods have much slower “integration times” than cones, so in addition to having lower spatial resolution than cones, they have less temporal resolution.  So when viewing faint fuzzies, hold your eye in position for at least a few seconds, and your rods will be able to collect more photons, which should have a noticeable effect.  Another trick for viewing faint fuzzies is to lightly tap your OTA tube, so the object moves a little.  The human eye is exceptionally good at detecting motion (for reasons too detailed to cover here).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2FC78D-9A38-4649-BDB6-EA653108A3C2}" type="slidenum">
              <a:rPr lang="en-US" altLang="en-US"/>
              <a:pPr/>
              <a:t>11</a:t>
            </a:fld>
            <a:endParaRPr lang="en-US" altLang="en-US"/>
          </a:p>
        </p:txBody>
      </p:sp>
      <p:sp>
        <p:nvSpPr>
          <p:cNvPr id="26626" name="Rectangle 2"/>
          <p:cNvSpPr>
            <a:spLocks noRot="1" noChangeArrowheads="1" noTextEdit="1"/>
          </p:cNvSpPr>
          <p:nvPr>
            <p:ph type="sldImg"/>
          </p:nvPr>
        </p:nvSpPr>
        <p:spPr>
          <a:ln/>
        </p:spPr>
      </p:sp>
      <p:sp>
        <p:nvSpPr>
          <p:cNvPr id="26627" name="Rectangle 3"/>
          <p:cNvSpPr>
            <a:spLocks noGrp="1" noChangeArrowheads="1"/>
          </p:cNvSpPr>
          <p:nvPr>
            <p:ph type="body" idx="1"/>
          </p:nvPr>
        </p:nvSpPr>
        <p:spPr/>
        <p:txBody>
          <a:bodyPr/>
          <a:lstStyle/>
          <a:p>
            <a:r>
              <a:rPr lang="en-US" altLang="en-US"/>
              <a:t>Rods peak in density 18o or 5mm out from the center of the fovea in a ring around the fovea at 160,000 rods/mm2 </a:t>
            </a:r>
          </a:p>
          <a:p>
            <a:r>
              <a:rPr lang="en-US" altLang="en-US"/>
              <a:t>No rods in central 200 µm. </a:t>
            </a:r>
          </a:p>
          <a:p>
            <a:r>
              <a:rPr lang="en-US" altLang="en-US"/>
              <a:t>Average 80-100,000 rods/mm2 </a:t>
            </a:r>
          </a:p>
          <a:p>
            <a:r>
              <a:rPr lang="en-US" altLang="en-US"/>
              <a:t>Rod acuity peak is at 5.2 degrees or 1.5 mm from foveal center where there are 100,000 rods/mm2 (Mariani et al.,1984).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54A7029-7351-45DB-9601-3026C27FAA6F}" type="slidenum">
              <a:rPr lang="en-US" altLang="en-US"/>
              <a:pPr/>
              <a:t>‹#›</a:t>
            </a:fld>
            <a:endParaRPr lang="en-US" altLang="en-US"/>
          </a:p>
        </p:txBody>
      </p:sp>
    </p:spTree>
    <p:extLst>
      <p:ext uri="{BB962C8B-B14F-4D97-AF65-F5344CB8AC3E}">
        <p14:creationId xmlns:p14="http://schemas.microsoft.com/office/powerpoint/2010/main" val="1614810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232F6CF-76B4-46C8-AD60-55858C36C5EE}" type="slidenum">
              <a:rPr lang="en-US" altLang="en-US"/>
              <a:pPr/>
              <a:t>‹#›</a:t>
            </a:fld>
            <a:endParaRPr lang="en-US" altLang="en-US"/>
          </a:p>
        </p:txBody>
      </p:sp>
    </p:spTree>
    <p:extLst>
      <p:ext uri="{BB962C8B-B14F-4D97-AF65-F5344CB8AC3E}">
        <p14:creationId xmlns:p14="http://schemas.microsoft.com/office/powerpoint/2010/main" val="794717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6349A69-DCDA-4F2C-9222-930B8B126511}" type="slidenum">
              <a:rPr lang="en-US" altLang="en-US"/>
              <a:pPr/>
              <a:t>‹#›</a:t>
            </a:fld>
            <a:endParaRPr lang="en-US" altLang="en-US"/>
          </a:p>
        </p:txBody>
      </p:sp>
    </p:spTree>
    <p:extLst>
      <p:ext uri="{BB962C8B-B14F-4D97-AF65-F5344CB8AC3E}">
        <p14:creationId xmlns:p14="http://schemas.microsoft.com/office/powerpoint/2010/main" val="1517178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114A930-8C9F-4A34-B0AF-5B4B5B2F18A1}" type="slidenum">
              <a:rPr lang="en-US" altLang="en-US"/>
              <a:pPr/>
              <a:t>‹#›</a:t>
            </a:fld>
            <a:endParaRPr lang="en-US" altLang="en-US"/>
          </a:p>
        </p:txBody>
      </p:sp>
    </p:spTree>
    <p:extLst>
      <p:ext uri="{BB962C8B-B14F-4D97-AF65-F5344CB8AC3E}">
        <p14:creationId xmlns:p14="http://schemas.microsoft.com/office/powerpoint/2010/main" val="2779708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6EFCF5C-E6D4-4B53-9D41-3D4E5B8E9912}" type="slidenum">
              <a:rPr lang="en-US" altLang="en-US"/>
              <a:pPr/>
              <a:t>‹#›</a:t>
            </a:fld>
            <a:endParaRPr lang="en-US" altLang="en-US"/>
          </a:p>
        </p:txBody>
      </p:sp>
    </p:spTree>
    <p:extLst>
      <p:ext uri="{BB962C8B-B14F-4D97-AF65-F5344CB8AC3E}">
        <p14:creationId xmlns:p14="http://schemas.microsoft.com/office/powerpoint/2010/main" val="729829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4B27916D-17FC-4AD6-8A20-617B79C05F89}" type="slidenum">
              <a:rPr lang="en-US" altLang="en-US"/>
              <a:pPr/>
              <a:t>‹#›</a:t>
            </a:fld>
            <a:endParaRPr lang="en-US" altLang="en-US"/>
          </a:p>
        </p:txBody>
      </p:sp>
    </p:spTree>
    <p:extLst>
      <p:ext uri="{BB962C8B-B14F-4D97-AF65-F5344CB8AC3E}">
        <p14:creationId xmlns:p14="http://schemas.microsoft.com/office/powerpoint/2010/main" val="2103112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4CF63D17-B408-4257-9440-34F014A1A9B0}" type="slidenum">
              <a:rPr lang="en-US" altLang="en-US"/>
              <a:pPr/>
              <a:t>‹#›</a:t>
            </a:fld>
            <a:endParaRPr lang="en-US" altLang="en-US"/>
          </a:p>
        </p:txBody>
      </p:sp>
    </p:spTree>
    <p:extLst>
      <p:ext uri="{BB962C8B-B14F-4D97-AF65-F5344CB8AC3E}">
        <p14:creationId xmlns:p14="http://schemas.microsoft.com/office/powerpoint/2010/main" val="4114452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D5F9D747-042E-4ADA-979E-80CEAF071FE1}" type="slidenum">
              <a:rPr lang="en-US" altLang="en-US"/>
              <a:pPr/>
              <a:t>‹#›</a:t>
            </a:fld>
            <a:endParaRPr lang="en-US" altLang="en-US"/>
          </a:p>
        </p:txBody>
      </p:sp>
    </p:spTree>
    <p:extLst>
      <p:ext uri="{BB962C8B-B14F-4D97-AF65-F5344CB8AC3E}">
        <p14:creationId xmlns:p14="http://schemas.microsoft.com/office/powerpoint/2010/main" val="1099755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984BED6F-AF1F-4FA5-A40C-DBFCC4E5E270}" type="slidenum">
              <a:rPr lang="en-US" altLang="en-US"/>
              <a:pPr/>
              <a:t>‹#›</a:t>
            </a:fld>
            <a:endParaRPr lang="en-US" altLang="en-US"/>
          </a:p>
        </p:txBody>
      </p:sp>
    </p:spTree>
    <p:extLst>
      <p:ext uri="{BB962C8B-B14F-4D97-AF65-F5344CB8AC3E}">
        <p14:creationId xmlns:p14="http://schemas.microsoft.com/office/powerpoint/2010/main" val="1325343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B345B9E9-1C57-4B3E-8D92-684B15F744C2}" type="slidenum">
              <a:rPr lang="en-US" altLang="en-US"/>
              <a:pPr/>
              <a:t>‹#›</a:t>
            </a:fld>
            <a:endParaRPr lang="en-US" altLang="en-US"/>
          </a:p>
        </p:txBody>
      </p:sp>
    </p:spTree>
    <p:extLst>
      <p:ext uri="{BB962C8B-B14F-4D97-AF65-F5344CB8AC3E}">
        <p14:creationId xmlns:p14="http://schemas.microsoft.com/office/powerpoint/2010/main" val="1329891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BA3AD1B9-1B5F-42A9-93FA-6D53454F16B0}" type="slidenum">
              <a:rPr lang="en-US" altLang="en-US"/>
              <a:pPr/>
              <a:t>‹#›</a:t>
            </a:fld>
            <a:endParaRPr lang="en-US" altLang="en-US"/>
          </a:p>
        </p:txBody>
      </p:sp>
    </p:spTree>
    <p:extLst>
      <p:ext uri="{BB962C8B-B14F-4D97-AF65-F5344CB8AC3E}">
        <p14:creationId xmlns:p14="http://schemas.microsoft.com/office/powerpoint/2010/main" val="1456017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C470D33F-410A-4820-8B6F-9FBB1BE80E1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143000"/>
            <a:ext cx="7772400" cy="1470025"/>
          </a:xfrm>
        </p:spPr>
        <p:txBody>
          <a:bodyPr/>
          <a:lstStyle/>
          <a:p>
            <a:r>
              <a:rPr lang="en-US" altLang="en-US"/>
              <a:t>The Retina</a:t>
            </a:r>
          </a:p>
        </p:txBody>
      </p:sp>
      <p:sp>
        <p:nvSpPr>
          <p:cNvPr id="2051" name="Rectangle 3"/>
          <p:cNvSpPr>
            <a:spLocks noGrp="1" noChangeArrowheads="1"/>
          </p:cNvSpPr>
          <p:nvPr>
            <p:ph type="subTitle" idx="1"/>
          </p:nvPr>
        </p:nvSpPr>
        <p:spPr>
          <a:xfrm>
            <a:off x="1371600" y="3657600"/>
            <a:ext cx="6400800" cy="1752600"/>
          </a:xfrm>
        </p:spPr>
        <p:txBody>
          <a:bodyPr/>
          <a:lstStyle/>
          <a:p>
            <a:r>
              <a:rPr lang="en-US" altLang="en-US"/>
              <a:t>How it works and how astronomers can take advantage of its structure and function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a:t>How does averted vision work?</a:t>
            </a:r>
          </a:p>
        </p:txBody>
      </p:sp>
      <p:pic>
        <p:nvPicPr>
          <p:cNvPr id="16388" name="Picture 4" descr="Ostergr-rodandconedistri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123950"/>
            <a:ext cx="7239000" cy="4865688"/>
          </a:xfrm>
          <a:prstGeom prst="rect">
            <a:avLst/>
          </a:prstGeom>
          <a:noFill/>
          <a:extLst>
            <a:ext uri="{909E8E84-426E-40DD-AFC4-6F175D3DCCD1}">
              <a14:hiddenFill xmlns:a14="http://schemas.microsoft.com/office/drawing/2010/main">
                <a:solidFill>
                  <a:srgbClr val="FFFFFF"/>
                </a:solidFill>
              </a14:hiddenFill>
            </a:ext>
          </a:extLst>
        </p:spPr>
      </p:pic>
      <p:sp>
        <p:nvSpPr>
          <p:cNvPr id="16389" name="Text Box 5"/>
          <p:cNvSpPr txBox="1">
            <a:spLocks noChangeArrowheads="1"/>
          </p:cNvSpPr>
          <p:nvPr/>
        </p:nvSpPr>
        <p:spPr bwMode="auto">
          <a:xfrm>
            <a:off x="1695450" y="6056313"/>
            <a:ext cx="5619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http://webvision.med.utah.edu/imageswv/Ostergr.jpeg</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a:t>Homework</a:t>
            </a:r>
          </a:p>
        </p:txBody>
      </p:sp>
      <p:sp>
        <p:nvSpPr>
          <p:cNvPr id="18435" name="Rectangle 3"/>
          <p:cNvSpPr>
            <a:spLocks noGrp="1" noChangeArrowheads="1"/>
          </p:cNvSpPr>
          <p:nvPr>
            <p:ph type="body" idx="1"/>
          </p:nvPr>
        </p:nvSpPr>
        <p:spPr/>
        <p:txBody>
          <a:bodyPr/>
          <a:lstStyle/>
          <a:p>
            <a:pPr>
              <a:lnSpc>
                <a:spcPct val="80000"/>
              </a:lnSpc>
            </a:pPr>
            <a:r>
              <a:rPr lang="en-US" altLang="en-US" sz="2800"/>
              <a:t>Is averted vision equally effective regardless of the direction to which you avert your eyes?  </a:t>
            </a:r>
          </a:p>
          <a:p>
            <a:pPr>
              <a:lnSpc>
                <a:spcPct val="80000"/>
              </a:lnSpc>
            </a:pPr>
            <a:r>
              <a:rPr lang="en-US" altLang="en-US" sz="2800"/>
              <a:t>If not, in which direction should you look (up, down, left or right of the subject) for averted vision to be most effective?  </a:t>
            </a:r>
          </a:p>
          <a:p>
            <a:pPr>
              <a:lnSpc>
                <a:spcPct val="80000"/>
              </a:lnSpc>
            </a:pPr>
            <a:r>
              <a:rPr lang="en-US" altLang="en-US" sz="2800"/>
              <a:t>Why would averted vision be more effective in one direction than others?</a:t>
            </a:r>
          </a:p>
          <a:p>
            <a:pPr>
              <a:lnSpc>
                <a:spcPct val="80000"/>
              </a:lnSpc>
            </a:pPr>
            <a:r>
              <a:rPr lang="en-US" altLang="en-US" sz="2800"/>
              <a:t>How far must you avert your eyes for maximal effectiveness?</a:t>
            </a:r>
          </a:p>
          <a:p>
            <a:pPr>
              <a:lnSpc>
                <a:spcPct val="80000"/>
              </a:lnSpc>
            </a:pPr>
            <a:r>
              <a:rPr lang="en-US" altLang="en-US" sz="2800"/>
              <a:t>What do these results tell you about the structure of the retina?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a:t>Brief outline</a:t>
            </a:r>
          </a:p>
        </p:txBody>
      </p:sp>
      <p:sp>
        <p:nvSpPr>
          <p:cNvPr id="19459" name="Rectangle 3"/>
          <p:cNvSpPr>
            <a:spLocks noGrp="1" noChangeArrowheads="1"/>
          </p:cNvSpPr>
          <p:nvPr>
            <p:ph type="body" idx="1"/>
          </p:nvPr>
        </p:nvSpPr>
        <p:spPr/>
        <p:txBody>
          <a:bodyPr/>
          <a:lstStyle/>
          <a:p>
            <a:r>
              <a:rPr lang="en-US" altLang="en-US"/>
              <a:t>Discuss the structure and function of the retina, focusing on the answer to three questions:</a:t>
            </a:r>
          </a:p>
          <a:p>
            <a:pPr lvl="1"/>
            <a:r>
              <a:rPr lang="en-US" altLang="en-US"/>
              <a:t>What is dark adaptation?</a:t>
            </a:r>
          </a:p>
          <a:p>
            <a:pPr lvl="1"/>
            <a:r>
              <a:rPr lang="en-US" altLang="en-US"/>
              <a:t>Why do we use red flashlights?</a:t>
            </a:r>
          </a:p>
          <a:p>
            <a:pPr lvl="1"/>
            <a:r>
              <a:rPr lang="en-US" altLang="en-US"/>
              <a:t>How and why does averted vision work?</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74638"/>
            <a:ext cx="8229600" cy="792162"/>
          </a:xfrm>
        </p:spPr>
        <p:txBody>
          <a:bodyPr/>
          <a:lstStyle/>
          <a:p>
            <a:r>
              <a:rPr lang="en-US" altLang="en-US"/>
              <a:t>Basic structure of the eye</a:t>
            </a:r>
          </a:p>
        </p:txBody>
      </p:sp>
      <p:pic>
        <p:nvPicPr>
          <p:cNvPr id="3077" name="Picture 5" descr="Schematic_diagram_of_the_human_ey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933450"/>
            <a:ext cx="5715000" cy="5238750"/>
          </a:xfrm>
          <a:prstGeom prst="rect">
            <a:avLst/>
          </a:prstGeom>
          <a:noFill/>
          <a:extLst>
            <a:ext uri="{909E8E84-426E-40DD-AFC4-6F175D3DCCD1}">
              <a14:hiddenFill xmlns:a14="http://schemas.microsoft.com/office/drawing/2010/main">
                <a:solidFill>
                  <a:srgbClr val="FFFFFF"/>
                </a:solidFill>
              </a14:hiddenFill>
            </a:ext>
          </a:extLst>
        </p:spPr>
      </p:pic>
      <p:sp>
        <p:nvSpPr>
          <p:cNvPr id="3078" name="Text Box 6"/>
          <p:cNvSpPr txBox="1">
            <a:spLocks noChangeArrowheads="1"/>
          </p:cNvSpPr>
          <p:nvPr/>
        </p:nvSpPr>
        <p:spPr bwMode="auto">
          <a:xfrm>
            <a:off x="527050" y="6056313"/>
            <a:ext cx="8159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http://en.wikipedia.org/wiki/Image:Schematic_diagram_of_the_human_eye.png</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8229600" cy="715962"/>
          </a:xfrm>
        </p:spPr>
        <p:txBody>
          <a:bodyPr/>
          <a:lstStyle/>
          <a:p>
            <a:r>
              <a:rPr lang="en-US" altLang="en-US" sz="4000"/>
              <a:t>Photoreceptors – Rods and Cones</a:t>
            </a:r>
          </a:p>
        </p:txBody>
      </p:sp>
      <p:pic>
        <p:nvPicPr>
          <p:cNvPr id="6150" name="Picture 6" descr="sche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143000"/>
            <a:ext cx="4419600" cy="4800600"/>
          </a:xfrm>
          <a:prstGeom prst="rect">
            <a:avLst/>
          </a:prstGeom>
          <a:noFill/>
          <a:extLst>
            <a:ext uri="{909E8E84-426E-40DD-AFC4-6F175D3DCCD1}">
              <a14:hiddenFill xmlns:a14="http://schemas.microsoft.com/office/drawing/2010/main">
                <a:solidFill>
                  <a:srgbClr val="FFFFFF"/>
                </a:solidFill>
              </a14:hiddenFill>
            </a:ext>
          </a:extLst>
        </p:spPr>
      </p:pic>
      <p:pic>
        <p:nvPicPr>
          <p:cNvPr id="6151" name="Picture 7" descr="husec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43400" y="1295400"/>
            <a:ext cx="4724400" cy="4429125"/>
          </a:xfrm>
          <a:prstGeom prst="rect">
            <a:avLst/>
          </a:prstGeom>
          <a:noFill/>
          <a:extLst>
            <a:ext uri="{909E8E84-426E-40DD-AFC4-6F175D3DCCD1}">
              <a14:hiddenFill xmlns:a14="http://schemas.microsoft.com/office/drawing/2010/main">
                <a:solidFill>
                  <a:srgbClr val="FFFFFF"/>
                </a:solidFill>
              </a14:hiddenFill>
            </a:ext>
          </a:extLst>
        </p:spPr>
      </p:pic>
      <p:sp>
        <p:nvSpPr>
          <p:cNvPr id="6152" name="Text Box 8"/>
          <p:cNvSpPr txBox="1">
            <a:spLocks noChangeArrowheads="1"/>
          </p:cNvSpPr>
          <p:nvPr/>
        </p:nvSpPr>
        <p:spPr bwMode="auto">
          <a:xfrm>
            <a:off x="1050925" y="6132513"/>
            <a:ext cx="6711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i="1"/>
              <a:t>Diagrams taken from: http://webvision.med.utah.edu/sretina.html</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274638"/>
            <a:ext cx="8229600" cy="563562"/>
          </a:xfrm>
        </p:spPr>
        <p:txBody>
          <a:bodyPr/>
          <a:lstStyle/>
          <a:p>
            <a:r>
              <a:rPr lang="en-US" altLang="en-US" sz="2800"/>
              <a:t>Rhodopsin – the light-detecting molecule in rods</a:t>
            </a:r>
          </a:p>
        </p:txBody>
      </p:sp>
      <p:pic>
        <p:nvPicPr>
          <p:cNvPr id="8200" name="Picture 8" descr="rh_in_membrane_bigg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057275"/>
            <a:ext cx="6019800" cy="5360988"/>
          </a:xfrm>
          <a:prstGeom prst="rect">
            <a:avLst/>
          </a:prstGeom>
          <a:noFill/>
          <a:extLst>
            <a:ext uri="{909E8E84-426E-40DD-AFC4-6F175D3DCCD1}">
              <a14:hiddenFill xmlns:a14="http://schemas.microsoft.com/office/drawing/2010/main">
                <a:solidFill>
                  <a:srgbClr val="FFFFFF"/>
                </a:solidFill>
              </a14:hiddenFill>
            </a:ext>
          </a:extLst>
        </p:spPr>
      </p:pic>
      <p:sp>
        <p:nvSpPr>
          <p:cNvPr id="8201" name="Text Box 9"/>
          <p:cNvSpPr txBox="1">
            <a:spLocks noChangeArrowheads="1"/>
          </p:cNvSpPr>
          <p:nvPr/>
        </p:nvSpPr>
        <p:spPr bwMode="auto">
          <a:xfrm>
            <a:off x="2292350" y="6415088"/>
            <a:ext cx="46418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http://www.ks.uiuc.edu/Research/rhodopsin/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229600" cy="563562"/>
          </a:xfrm>
        </p:spPr>
        <p:txBody>
          <a:bodyPr/>
          <a:lstStyle/>
          <a:p>
            <a:r>
              <a:rPr lang="en-US" altLang="en-US" sz="2400"/>
              <a:t>Retinal isomerization – phototransduction in action</a:t>
            </a:r>
          </a:p>
        </p:txBody>
      </p:sp>
      <p:pic>
        <p:nvPicPr>
          <p:cNvPr id="10245" name="Picture 5" descr="Isomeriza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0300" y="838200"/>
            <a:ext cx="4927600" cy="571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4638"/>
            <a:ext cx="8229600" cy="715962"/>
          </a:xfrm>
        </p:spPr>
        <p:txBody>
          <a:bodyPr/>
          <a:lstStyle/>
          <a:p>
            <a:r>
              <a:rPr lang="en-US" altLang="en-US" sz="4000"/>
              <a:t>Phototransduction part 2</a:t>
            </a:r>
          </a:p>
        </p:txBody>
      </p:sp>
      <p:sp>
        <p:nvSpPr>
          <p:cNvPr id="12293" name="Text Box 5"/>
          <p:cNvSpPr txBox="1">
            <a:spLocks noChangeArrowheads="1"/>
          </p:cNvSpPr>
          <p:nvPr/>
        </p:nvSpPr>
        <p:spPr bwMode="auto">
          <a:xfrm>
            <a:off x="1600200" y="6262688"/>
            <a:ext cx="5708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http://webvision.med.utah.edu/imageswv/cascade.jpeg</a:t>
            </a:r>
          </a:p>
        </p:txBody>
      </p:sp>
      <p:pic>
        <p:nvPicPr>
          <p:cNvPr id="12294" name="Picture 6" descr="cascad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987425"/>
            <a:ext cx="6781800" cy="51736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en-US"/>
              <a:t>What is dark adaptation?</a:t>
            </a:r>
          </a:p>
        </p:txBody>
      </p:sp>
      <p:pic>
        <p:nvPicPr>
          <p:cNvPr id="20483" name="Picture 3" descr="KallDark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130300"/>
            <a:ext cx="4916488" cy="5041900"/>
          </a:xfrm>
          <a:prstGeom prst="rect">
            <a:avLst/>
          </a:prstGeom>
          <a:noFill/>
          <a:extLst>
            <a:ext uri="{909E8E84-426E-40DD-AFC4-6F175D3DCCD1}">
              <a14:hiddenFill xmlns:a14="http://schemas.microsoft.com/office/drawing/2010/main">
                <a:solidFill>
                  <a:srgbClr val="FFFFFF"/>
                </a:solidFill>
              </a14:hiddenFill>
            </a:ext>
          </a:extLst>
        </p:spPr>
      </p:pic>
      <p:sp>
        <p:nvSpPr>
          <p:cNvPr id="20484" name="Text Box 4"/>
          <p:cNvSpPr txBox="1">
            <a:spLocks noChangeArrowheads="1"/>
          </p:cNvSpPr>
          <p:nvPr/>
        </p:nvSpPr>
        <p:spPr bwMode="auto">
          <a:xfrm>
            <a:off x="1600200" y="6262688"/>
            <a:ext cx="572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http://webvision.med.utah.edu/imageswv/KallDark1.jpg</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a:t>Why do we use red flashlights?</a:t>
            </a:r>
          </a:p>
        </p:txBody>
      </p:sp>
      <p:sp>
        <p:nvSpPr>
          <p:cNvPr id="24579" name="Text Box 3"/>
          <p:cNvSpPr txBox="1">
            <a:spLocks noChangeArrowheads="1"/>
          </p:cNvSpPr>
          <p:nvPr/>
        </p:nvSpPr>
        <p:spPr bwMode="auto">
          <a:xfrm>
            <a:off x="1660525" y="6096000"/>
            <a:ext cx="58070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t>http://webvision.med.utah.edu/imageswv/spectra.jpeg</a:t>
            </a:r>
          </a:p>
        </p:txBody>
      </p:sp>
      <p:pic>
        <p:nvPicPr>
          <p:cNvPr id="24581" name="Picture 5" descr="spectra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222375"/>
            <a:ext cx="6858000" cy="48418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345</TotalTime>
  <Words>1191</Words>
  <Application>Microsoft Office PowerPoint</Application>
  <PresentationFormat>On-screen Show (4:3)</PresentationFormat>
  <Paragraphs>58</Paragraphs>
  <Slides>11</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Default Design</vt:lpstr>
      <vt:lpstr>The Retina</vt:lpstr>
      <vt:lpstr>Brief outline</vt:lpstr>
      <vt:lpstr>Basic structure of the eye</vt:lpstr>
      <vt:lpstr>Photoreceptors – Rods and Cones</vt:lpstr>
      <vt:lpstr>Rhodopsin – the light-detecting molecule in rods</vt:lpstr>
      <vt:lpstr>Retinal isomerization – phototransduction in action</vt:lpstr>
      <vt:lpstr>Phototransduction part 2</vt:lpstr>
      <vt:lpstr>What is dark adaptation?</vt:lpstr>
      <vt:lpstr>Why do we use red flashlights?</vt:lpstr>
      <vt:lpstr>How does averted vision work?</vt:lpstr>
      <vt:lpstr>Homework</vt:lpstr>
    </vt:vector>
  </TitlesOfParts>
  <Company>ConstantVigilance.org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Retina</dc:title>
  <dc:creator>Chris Todd</dc:creator>
  <cp:lastModifiedBy>Chas Rimpo</cp:lastModifiedBy>
  <cp:revision>12</cp:revision>
  <dcterms:created xsi:type="dcterms:W3CDTF">2006-07-08T17:55:22Z</dcterms:created>
  <dcterms:modified xsi:type="dcterms:W3CDTF">2013-11-29T17:53:57Z</dcterms:modified>
</cp:coreProperties>
</file>